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9" r:id="rId4"/>
    <p:sldId id="260" r:id="rId5"/>
    <p:sldId id="261" r:id="rId6"/>
    <p:sldId id="258"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1" autoAdjust="0"/>
    <p:restoredTop sz="94660"/>
  </p:normalViewPr>
  <p:slideViewPr>
    <p:cSldViewPr snapToGrid="0" showGuides="1">
      <p:cViewPr varScale="1">
        <p:scale>
          <a:sx n="85" d="100"/>
          <a:sy n="85" d="100"/>
        </p:scale>
        <p:origin x="61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03CB87E-4591-47A1-9046-CF63F17215EF}" type="datetime2">
              <a:rPr lang="en-US" smtClean="0"/>
              <a:t>Thursday, July 23, 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3A4F6043-7A67-491B-98BC-F933DED7226D}" type="slidenum">
              <a:rPr lang="en-US" smtClean="0"/>
              <a:t>‹#›</a:t>
            </a:fld>
            <a:endParaRPr lang="en-US"/>
          </a:p>
        </p:txBody>
      </p:sp>
    </p:spTree>
    <p:extLst>
      <p:ext uri="{BB962C8B-B14F-4D97-AF65-F5344CB8AC3E}">
        <p14:creationId xmlns:p14="http://schemas.microsoft.com/office/powerpoint/2010/main" val="37045952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89559979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469503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537292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2652032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1821348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0885684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17F0E-8070-4DFE-A821-9A699EDBAD7E}" type="datetime2">
              <a:rPr lang="en-US" smtClean="0"/>
              <a:t>Thursday, July 23,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96746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8D34AE-C7BF-46E5-A968-01C6641F6476}" type="datetime2">
              <a:rPr lang="en-US" smtClean="0"/>
              <a:t>Thursday, July 23,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96206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3DE70B-B772-416E-A790-995760B1742E}" type="datetime2">
              <a:rPr lang="en-US" smtClean="0"/>
              <a:t>Thursday, July 23,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8046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60CDE-A6F1-4138-AF12-ED09E8E5FB6B}" type="datetime2">
              <a:rPr lang="en-US" smtClean="0"/>
              <a:t>Thursday, July 23,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36462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5F8B1-DB7B-4D28-A97D-40FB2DD1EF78}" type="datetime2">
              <a:rPr lang="en-US" smtClean="0"/>
              <a:t>Thursday, July 23,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709743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39161-23B8-4738-9069-73EBE8884FDD}" type="datetime2">
              <a:rPr lang="en-US" smtClean="0"/>
              <a:t>Thursday, July 23, 2020</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556413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994D44-7693-499F-AC6C-11696134FE3F}" type="datetime2">
              <a:rPr lang="en-US" smtClean="0"/>
              <a:t>Thursday, July 23, 2020</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62976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63AF2AE-472C-4EF3-ABB2-24BAA9AE3CF7}" type="datetime2">
              <a:rPr lang="en-US" smtClean="0"/>
              <a:t>Thursday, July 23, 2020</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99396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A162C-A7C1-4263-9453-1BAFF8C39559}" type="datetime2">
              <a:rPr lang="en-US" smtClean="0"/>
              <a:t>Thursday, July 23,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54837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DF6793-3458-4587-8168-65F0C37A92D2}" type="datetime2">
              <a:rPr lang="en-US" smtClean="0"/>
              <a:t>Thursday, July 23,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2799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352ED3-3C46-4C9A-9738-67B2D875E7E2}" type="datetime2">
              <a:rPr lang="en-US" smtClean="0"/>
              <a:pPr/>
              <a:t>Thursday, July 23, 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Sample Footer Text</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06425497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supercircuits.com/resources/blog/cat/security-camera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5885-A246-4ACA-9D20-73B0423958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90"/>
          </a:xfrm>
          <a:prstGeom prst="rect">
            <a:avLst/>
          </a:prstGeom>
        </p:spPr>
      </p:pic>
      <p:sp>
        <p:nvSpPr>
          <p:cNvPr id="2" name="Title 1">
            <a:extLst>
              <a:ext uri="{FF2B5EF4-FFF2-40B4-BE49-F238E27FC236}">
                <a16:creationId xmlns:a16="http://schemas.microsoft.com/office/drawing/2014/main" id="{F3A50C2B-9554-4510-AEEB-7E6D939976EB}"/>
              </a:ext>
            </a:extLst>
          </p:cNvPr>
          <p:cNvSpPr>
            <a:spLocks noGrp="1"/>
          </p:cNvSpPr>
          <p:nvPr>
            <p:ph type="ctrTitle"/>
          </p:nvPr>
        </p:nvSpPr>
        <p:spPr>
          <a:xfrm>
            <a:off x="422899" y="576263"/>
            <a:ext cx="4444436" cy="2967606"/>
          </a:xfrm>
        </p:spPr>
        <p:txBody>
          <a:bodyPr anchor="b">
            <a:normAutofit/>
          </a:bodyPr>
          <a:lstStyle/>
          <a:p>
            <a:pPr algn="l"/>
            <a:r>
              <a:rPr lang="en-US" sz="4800" dirty="0">
                <a:solidFill>
                  <a:srgbClr val="FFFFFF"/>
                </a:solidFill>
              </a:rPr>
              <a:t>Never Use 3DNR Camera Setting</a:t>
            </a:r>
          </a:p>
        </p:txBody>
      </p:sp>
      <p:sp>
        <p:nvSpPr>
          <p:cNvPr id="3" name="Subtitle 2">
            <a:extLst>
              <a:ext uri="{FF2B5EF4-FFF2-40B4-BE49-F238E27FC236}">
                <a16:creationId xmlns:a16="http://schemas.microsoft.com/office/drawing/2014/main" id="{B12DAC47-CBAA-45FB-AD59-16C9272860DC}"/>
              </a:ext>
            </a:extLst>
          </p:cNvPr>
          <p:cNvSpPr>
            <a:spLocks noGrp="1"/>
          </p:cNvSpPr>
          <p:nvPr>
            <p:ph type="subTitle" idx="1"/>
          </p:nvPr>
        </p:nvSpPr>
        <p:spPr>
          <a:xfrm>
            <a:off x="422899" y="3663290"/>
            <a:ext cx="4444436" cy="1323314"/>
          </a:xfrm>
        </p:spPr>
        <p:txBody>
          <a:bodyPr>
            <a:normAutofit/>
          </a:bodyPr>
          <a:lstStyle/>
          <a:p>
            <a:pPr algn="l"/>
            <a:r>
              <a:rPr lang="en-US" dirty="0">
                <a:solidFill>
                  <a:srgbClr val="FFFFFF"/>
                </a:solidFill>
              </a:rPr>
              <a:t>Tony George IOTA 2020 Conference</a:t>
            </a:r>
          </a:p>
        </p:txBody>
      </p:sp>
    </p:spTree>
    <p:extLst>
      <p:ext uri="{BB962C8B-B14F-4D97-AF65-F5344CB8AC3E}">
        <p14:creationId xmlns:p14="http://schemas.microsoft.com/office/powerpoint/2010/main" val="13073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108C-A065-4949-938D-028EF71DD76D}"/>
              </a:ext>
            </a:extLst>
          </p:cNvPr>
          <p:cNvSpPr>
            <a:spLocks noGrp="1"/>
          </p:cNvSpPr>
          <p:nvPr>
            <p:ph type="title"/>
          </p:nvPr>
        </p:nvSpPr>
        <p:spPr>
          <a:xfrm>
            <a:off x="685801" y="423333"/>
            <a:ext cx="10131425" cy="440267"/>
          </a:xfrm>
        </p:spPr>
        <p:txBody>
          <a:bodyPr>
            <a:normAutofit fontScale="90000"/>
          </a:bodyPr>
          <a:lstStyle/>
          <a:p>
            <a:r>
              <a:rPr lang="en-US" dirty="0"/>
              <a:t>Eric </a:t>
            </a:r>
            <a:r>
              <a:rPr lang="en-US" dirty="0" err="1"/>
              <a:t>frappa</a:t>
            </a:r>
            <a:r>
              <a:rPr lang="en-US" dirty="0"/>
              <a:t> provides clarity of the problem</a:t>
            </a:r>
          </a:p>
        </p:txBody>
      </p:sp>
      <p:sp>
        <p:nvSpPr>
          <p:cNvPr id="3" name="Content Placeholder 2">
            <a:extLst>
              <a:ext uri="{FF2B5EF4-FFF2-40B4-BE49-F238E27FC236}">
                <a16:creationId xmlns:a16="http://schemas.microsoft.com/office/drawing/2014/main" id="{D97176C0-D118-4A25-82EF-97BAB427ED60}"/>
              </a:ext>
            </a:extLst>
          </p:cNvPr>
          <p:cNvSpPr>
            <a:spLocks noGrp="1"/>
          </p:cNvSpPr>
          <p:nvPr>
            <p:ph idx="1"/>
          </p:nvPr>
        </p:nvSpPr>
        <p:spPr>
          <a:xfrm>
            <a:off x="685801" y="1814689"/>
            <a:ext cx="10131425" cy="3852333"/>
          </a:xfrm>
        </p:spPr>
        <p:txBody>
          <a:bodyPr>
            <a:noAutofit/>
          </a:bodyPr>
          <a:lstStyle/>
          <a:p>
            <a:pPr marL="0" indent="0">
              <a:buNone/>
            </a:pPr>
            <a:r>
              <a:rPr lang="en-US" sz="2000" dirty="0"/>
              <a:t>Eric Frappa, European Coordinator for IOTA, had seen similar behavior in other videos and traced it to 3DNR.  Here is an excerpt of his explanation:</a:t>
            </a:r>
          </a:p>
          <a:p>
            <a:pPr marL="0" indent="0">
              <a:buNone/>
            </a:pPr>
            <a:endParaRPr lang="en-US" sz="2000" dirty="0"/>
          </a:p>
          <a:p>
            <a:pPr marL="0" indent="0">
              <a:buNone/>
            </a:pPr>
            <a:r>
              <a:rPr lang="en-US" sz="2000" dirty="0"/>
              <a:t>I have been able to reproduce exactly the same behavior than in Paul's video, using a 3DNR filter set to ON at 50% level (which is the default setting of the 910HX): in applying abrupt corrections with the hand controller on the star field centering, duplicated images of the faint stars appear when there is no duplicated images for the bright stars. These "ghost" images of the faint stars located at the position before correction fade gradually and disappear when, at the same time, the images of the faint stars at their new position brighten to their normal value. The same test shows no anomaly when performed with the 3DNR filter set to OFF . </a:t>
            </a:r>
          </a:p>
        </p:txBody>
      </p:sp>
    </p:spTree>
    <p:extLst>
      <p:ext uri="{BB962C8B-B14F-4D97-AF65-F5344CB8AC3E}">
        <p14:creationId xmlns:p14="http://schemas.microsoft.com/office/powerpoint/2010/main" val="320982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7570-D433-4184-B107-C3E8AA0F6B32}"/>
              </a:ext>
            </a:extLst>
          </p:cNvPr>
          <p:cNvSpPr>
            <a:spLocks noGrp="1"/>
          </p:cNvSpPr>
          <p:nvPr>
            <p:ph type="title"/>
          </p:nvPr>
        </p:nvSpPr>
        <p:spPr>
          <a:xfrm>
            <a:off x="685800" y="191911"/>
            <a:ext cx="10131425" cy="1456267"/>
          </a:xfrm>
        </p:spPr>
        <p:txBody>
          <a:bodyPr/>
          <a:lstStyle/>
          <a:p>
            <a:r>
              <a:rPr lang="en-US" dirty="0"/>
              <a:t>Tony George serendipitously confirms the diagnosis</a:t>
            </a:r>
          </a:p>
        </p:txBody>
      </p:sp>
      <p:sp>
        <p:nvSpPr>
          <p:cNvPr id="3" name="Content Placeholder 2">
            <a:extLst>
              <a:ext uri="{FF2B5EF4-FFF2-40B4-BE49-F238E27FC236}">
                <a16:creationId xmlns:a16="http://schemas.microsoft.com/office/drawing/2014/main" id="{9DFDDC4B-9F85-4C16-A244-6C72CD888CEB}"/>
              </a:ext>
            </a:extLst>
          </p:cNvPr>
          <p:cNvSpPr>
            <a:spLocks noGrp="1"/>
          </p:cNvSpPr>
          <p:nvPr>
            <p:ph idx="1"/>
          </p:nvPr>
        </p:nvSpPr>
        <p:spPr>
          <a:xfrm>
            <a:off x="685800" y="1518356"/>
            <a:ext cx="10131425" cy="1910644"/>
          </a:xfrm>
        </p:spPr>
        <p:txBody>
          <a:bodyPr/>
          <a:lstStyle/>
          <a:p>
            <a:pPr marL="0" indent="0">
              <a:buNone/>
            </a:pPr>
            <a:r>
              <a:rPr lang="en-US" dirty="0"/>
              <a:t>After the research performed by the Lucky Star researchers and the IOTA-ES Coordinator, I accidently observed the same problem with several of my observations.</a:t>
            </a:r>
          </a:p>
          <a:p>
            <a:pPr marL="0" indent="0">
              <a:buNone/>
            </a:pPr>
            <a:r>
              <a:rPr lang="en-US" dirty="0"/>
              <a:t>I had recently moved to a new home in Scottsdale, AZ and many of my observations were made on very hot evenings looking directly over the roof of my home.  The resulting light curves were very ‘wavy’ and D and R transitions were very gradual.  Here is a light curve from my (229) Adelinda recorded on 2020-06-17.</a:t>
            </a:r>
          </a:p>
        </p:txBody>
      </p:sp>
      <p:pic>
        <p:nvPicPr>
          <p:cNvPr id="5" name="Picture 4" descr="A screenshot of a social media post&#10;&#10;Description automatically generated">
            <a:extLst>
              <a:ext uri="{FF2B5EF4-FFF2-40B4-BE49-F238E27FC236}">
                <a16:creationId xmlns:a16="http://schemas.microsoft.com/office/drawing/2014/main" id="{C2C1980C-09DB-48B8-A819-14D4A904F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736" y="3316224"/>
            <a:ext cx="9523809" cy="3541776"/>
          </a:xfrm>
          <a:prstGeom prst="rect">
            <a:avLst/>
          </a:prstGeom>
        </p:spPr>
      </p:pic>
      <p:sp>
        <p:nvSpPr>
          <p:cNvPr id="6" name="TextBox 5">
            <a:extLst>
              <a:ext uri="{FF2B5EF4-FFF2-40B4-BE49-F238E27FC236}">
                <a16:creationId xmlns:a16="http://schemas.microsoft.com/office/drawing/2014/main" id="{BC6D477B-A46A-4B36-9EFB-43132BA23BFA}"/>
              </a:ext>
            </a:extLst>
          </p:cNvPr>
          <p:cNvSpPr txBox="1"/>
          <p:nvPr/>
        </p:nvSpPr>
        <p:spPr>
          <a:xfrm>
            <a:off x="10582656" y="4011168"/>
            <a:ext cx="1353312" cy="1200329"/>
          </a:xfrm>
          <a:prstGeom prst="rect">
            <a:avLst/>
          </a:prstGeom>
          <a:noFill/>
        </p:spPr>
        <p:txBody>
          <a:bodyPr wrap="square" rtlCol="0">
            <a:spAutoFit/>
          </a:bodyPr>
          <a:lstStyle/>
          <a:p>
            <a:r>
              <a:rPr lang="en-US" dirty="0"/>
              <a:t>Blue data points are for the target star.</a:t>
            </a:r>
          </a:p>
        </p:txBody>
      </p:sp>
    </p:spTree>
    <p:extLst>
      <p:ext uri="{BB962C8B-B14F-4D97-AF65-F5344CB8AC3E}">
        <p14:creationId xmlns:p14="http://schemas.microsoft.com/office/powerpoint/2010/main" val="396252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BDE91-0A84-44CF-8002-DF667B9E05C3}"/>
              </a:ext>
            </a:extLst>
          </p:cNvPr>
          <p:cNvSpPr>
            <a:spLocks noGrp="1"/>
          </p:cNvSpPr>
          <p:nvPr>
            <p:ph idx="1"/>
          </p:nvPr>
        </p:nvSpPr>
        <p:spPr/>
        <p:txBody>
          <a:bodyPr>
            <a:normAutofit/>
          </a:bodyPr>
          <a:lstStyle/>
          <a:p>
            <a:pPr marL="0" indent="0">
              <a:buNone/>
            </a:pPr>
            <a:r>
              <a:rPr lang="en-US" sz="2400" dirty="0"/>
              <a:t>Since I knew from the Varda occultation that gradual events could be caused by 3DNR, I checked my WAT910HX camera and darn if it wasn’t set with 3DNR-ON!</a:t>
            </a:r>
          </a:p>
          <a:p>
            <a:pPr marL="0" indent="0">
              <a:buNone/>
            </a:pPr>
            <a:r>
              <a:rPr lang="en-US" sz="2400" dirty="0"/>
              <a:t>It turns out that any time you ‘Reset’ the WAT910HX, it automatically reverts to 3DNR-ON.  It would have been easy for both Paul and I to accidently reset our cameras, as the reset menu is very close to other commonly used menus and who knows what people do in the dark!</a:t>
            </a:r>
          </a:p>
        </p:txBody>
      </p:sp>
      <p:sp>
        <p:nvSpPr>
          <p:cNvPr id="4" name="Title 1">
            <a:extLst>
              <a:ext uri="{FF2B5EF4-FFF2-40B4-BE49-F238E27FC236}">
                <a16:creationId xmlns:a16="http://schemas.microsoft.com/office/drawing/2014/main" id="{5688ADC9-1ABA-49D5-BF6D-BE4AA719C908}"/>
              </a:ext>
            </a:extLst>
          </p:cNvPr>
          <p:cNvSpPr>
            <a:spLocks noGrp="1"/>
          </p:cNvSpPr>
          <p:nvPr>
            <p:ph type="title"/>
          </p:nvPr>
        </p:nvSpPr>
        <p:spPr>
          <a:xfrm>
            <a:off x="685800" y="609600"/>
            <a:ext cx="10131425" cy="1455738"/>
          </a:xfrm>
        </p:spPr>
        <p:txBody>
          <a:bodyPr/>
          <a:lstStyle/>
          <a:p>
            <a:r>
              <a:rPr lang="en-US" dirty="0"/>
              <a:t>Tony George serendipitously confirms the diagnosis</a:t>
            </a:r>
          </a:p>
        </p:txBody>
      </p:sp>
    </p:spTree>
    <p:extLst>
      <p:ext uri="{BB962C8B-B14F-4D97-AF65-F5344CB8AC3E}">
        <p14:creationId xmlns:p14="http://schemas.microsoft.com/office/powerpoint/2010/main" val="71309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8A4D-B81D-4D7A-B583-8F4C122923B1}"/>
              </a:ext>
            </a:extLst>
          </p:cNvPr>
          <p:cNvSpPr>
            <a:spLocks noGrp="1"/>
          </p:cNvSpPr>
          <p:nvPr>
            <p:ph type="title"/>
          </p:nvPr>
        </p:nvSpPr>
        <p:spPr/>
        <p:txBody>
          <a:bodyPr/>
          <a:lstStyle/>
          <a:p>
            <a:r>
              <a:rPr lang="en-US" dirty="0"/>
              <a:t>Moral to the story</a:t>
            </a:r>
          </a:p>
        </p:txBody>
      </p:sp>
      <p:sp>
        <p:nvSpPr>
          <p:cNvPr id="3" name="Content Placeholder 2">
            <a:extLst>
              <a:ext uri="{FF2B5EF4-FFF2-40B4-BE49-F238E27FC236}">
                <a16:creationId xmlns:a16="http://schemas.microsoft.com/office/drawing/2014/main" id="{961206BA-2568-4086-B2BF-F4D3C9D01192}"/>
              </a:ext>
            </a:extLst>
          </p:cNvPr>
          <p:cNvSpPr>
            <a:spLocks noGrp="1"/>
          </p:cNvSpPr>
          <p:nvPr>
            <p:ph idx="1"/>
          </p:nvPr>
        </p:nvSpPr>
        <p:spPr/>
        <p:txBody>
          <a:bodyPr>
            <a:normAutofit/>
          </a:bodyPr>
          <a:lstStyle/>
          <a:p>
            <a:r>
              <a:rPr lang="en-US" sz="2400" dirty="0"/>
              <a:t>Never use 3DNR setting on your camera if you have that feature</a:t>
            </a:r>
          </a:p>
          <a:p>
            <a:r>
              <a:rPr lang="en-US" sz="2400" dirty="0"/>
              <a:t>If you use a WAT910HX camera, be sure and change 3DNR to OFF if you ever perform a reset.</a:t>
            </a:r>
          </a:p>
          <a:p>
            <a:r>
              <a:rPr lang="en-US" sz="2400" dirty="0"/>
              <a:t>Check you WAT910HX camera occasionally in case you might have inadvertently reset your camera and turned 3DNR back ON. </a:t>
            </a:r>
          </a:p>
        </p:txBody>
      </p:sp>
    </p:spTree>
    <p:extLst>
      <p:ext uri="{BB962C8B-B14F-4D97-AF65-F5344CB8AC3E}">
        <p14:creationId xmlns:p14="http://schemas.microsoft.com/office/powerpoint/2010/main" val="35468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3F2F-2567-440D-93E2-F97D686D888A}"/>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18030020-076F-4535-87D0-7EDFED2858B0}"/>
              </a:ext>
            </a:extLst>
          </p:cNvPr>
          <p:cNvSpPr>
            <a:spLocks noGrp="1"/>
          </p:cNvSpPr>
          <p:nvPr>
            <p:ph idx="1"/>
          </p:nvPr>
        </p:nvSpPr>
        <p:spPr/>
        <p:txBody>
          <a:bodyPr>
            <a:normAutofit/>
          </a:bodyPr>
          <a:lstStyle/>
          <a:p>
            <a:r>
              <a:rPr lang="en-US" sz="2400" dirty="0"/>
              <a:t>Paul Maley for allowing the use of his light curves</a:t>
            </a:r>
          </a:p>
          <a:p>
            <a:r>
              <a:rPr lang="en-US" sz="2400" dirty="0"/>
              <a:t>Dr’s Bruno Sicardy, </a:t>
            </a:r>
            <a:r>
              <a:rPr lang="en-US" sz="2400" dirty="0" err="1"/>
              <a:t>Philipe</a:t>
            </a:r>
            <a:r>
              <a:rPr lang="en-US" sz="2400" dirty="0"/>
              <a:t> Braga Ribas, and Damya Souami for their persistent pursuit of the cause of the gradual D and R in the Varda occultation </a:t>
            </a:r>
          </a:p>
          <a:p>
            <a:r>
              <a:rPr lang="en-US" sz="2400" dirty="0"/>
              <a:t>Eric Frappa for providing the insight into what caused the gradual D and R in the Varda light curve</a:t>
            </a:r>
          </a:p>
        </p:txBody>
      </p:sp>
    </p:spTree>
    <p:extLst>
      <p:ext uri="{BB962C8B-B14F-4D97-AF65-F5344CB8AC3E}">
        <p14:creationId xmlns:p14="http://schemas.microsoft.com/office/powerpoint/2010/main" val="198133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5ACE-9B22-4495-A93A-83D4D3955B48}"/>
              </a:ext>
            </a:extLst>
          </p:cNvPr>
          <p:cNvSpPr>
            <a:spLocks noGrp="1"/>
          </p:cNvSpPr>
          <p:nvPr>
            <p:ph type="title"/>
          </p:nvPr>
        </p:nvSpPr>
        <p:spPr/>
        <p:txBody>
          <a:bodyPr>
            <a:normAutofit/>
          </a:bodyPr>
          <a:lstStyle/>
          <a:p>
            <a:r>
              <a:rPr lang="en-US" dirty="0"/>
              <a:t>Never use 3DNR noise reduction settings in video cameras</a:t>
            </a:r>
          </a:p>
        </p:txBody>
      </p:sp>
      <p:sp>
        <p:nvSpPr>
          <p:cNvPr id="3" name="Content Placeholder 2">
            <a:extLst>
              <a:ext uri="{FF2B5EF4-FFF2-40B4-BE49-F238E27FC236}">
                <a16:creationId xmlns:a16="http://schemas.microsoft.com/office/drawing/2014/main" id="{FFB13FAF-5CDE-419C-AE6A-FB6F745D77A7}"/>
              </a:ext>
            </a:extLst>
          </p:cNvPr>
          <p:cNvSpPr>
            <a:spLocks noGrp="1"/>
          </p:cNvSpPr>
          <p:nvPr>
            <p:ph idx="1"/>
          </p:nvPr>
        </p:nvSpPr>
        <p:spPr/>
        <p:txBody>
          <a:bodyPr/>
          <a:lstStyle/>
          <a:p>
            <a:r>
              <a:rPr lang="en-US" dirty="0"/>
              <a:t>Many CCD video cameras using NTSC or PAL format have a setting called 3DNR.  Here is a short list.</a:t>
            </a:r>
          </a:p>
          <a:p>
            <a:pPr lvl="1"/>
            <a:r>
              <a:rPr lang="en-US" dirty="0"/>
              <a:t>WAT910HX/RC</a:t>
            </a:r>
          </a:p>
          <a:p>
            <a:pPr lvl="1"/>
            <a:r>
              <a:rPr lang="en-US" dirty="0"/>
              <a:t>Mallincam</a:t>
            </a:r>
          </a:p>
          <a:p>
            <a:pPr lvl="1"/>
            <a:r>
              <a:rPr lang="en-US" dirty="0"/>
              <a:t>PC165DNR</a:t>
            </a:r>
          </a:p>
          <a:p>
            <a:pPr lvl="1"/>
            <a:r>
              <a:rPr lang="en-US" dirty="0"/>
              <a:t>RunCam Night Eagle Astro Edition</a:t>
            </a:r>
          </a:p>
          <a:p>
            <a:pPr lvl="1"/>
            <a:endParaRPr lang="en-US" dirty="0"/>
          </a:p>
        </p:txBody>
      </p:sp>
    </p:spTree>
    <p:extLst>
      <p:ext uri="{BB962C8B-B14F-4D97-AF65-F5344CB8AC3E}">
        <p14:creationId xmlns:p14="http://schemas.microsoft.com/office/powerpoint/2010/main" val="429271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BD4F-ADD1-4A70-81E2-A1BD952CEC8E}"/>
              </a:ext>
            </a:extLst>
          </p:cNvPr>
          <p:cNvSpPr>
            <a:spLocks noGrp="1"/>
          </p:cNvSpPr>
          <p:nvPr>
            <p:ph type="title"/>
          </p:nvPr>
        </p:nvSpPr>
        <p:spPr>
          <a:xfrm>
            <a:off x="685801" y="609601"/>
            <a:ext cx="10131425" cy="790222"/>
          </a:xfrm>
        </p:spPr>
        <p:txBody>
          <a:bodyPr>
            <a:normAutofit fontScale="90000"/>
          </a:bodyPr>
          <a:lstStyle/>
          <a:p>
            <a:r>
              <a:rPr kumimoji="0" lang="en-US" altLang="en-US" sz="4000" b="0" i="0" u="none" strike="noStrike" cap="none" normalizeH="0" baseline="0" dirty="0">
                <a:ln>
                  <a:noFill/>
                </a:ln>
                <a:solidFill>
                  <a:schemeClr val="tx1"/>
                </a:solidFill>
                <a:effectLst/>
                <a:latin typeface="inherit"/>
                <a:cs typeface="Arial" panose="020B0604020202020204" pitchFamily="34" charset="0"/>
              </a:rPr>
              <a:t>How 3D-DNR Improves Video Noise Reduction</a:t>
            </a:r>
            <a:br>
              <a:rPr kumimoji="0" lang="en-US" altLang="en-US" sz="4000" b="0" i="0" u="none" strike="noStrike" cap="none" normalizeH="0" baseline="0" dirty="0">
                <a:ln>
                  <a:noFill/>
                </a:ln>
                <a:solidFill>
                  <a:schemeClr val="tx1"/>
                </a:solidFill>
                <a:effectLst/>
                <a:latin typeface="inherit"/>
                <a:cs typeface="Arial" panose="020B0604020202020204" pitchFamily="34" charset="0"/>
              </a:rPr>
            </a:br>
            <a:endParaRPr lang="en-US" dirty="0">
              <a:solidFill>
                <a:schemeClr val="tx1"/>
              </a:solidFill>
            </a:endParaRPr>
          </a:p>
        </p:txBody>
      </p:sp>
      <p:sp>
        <p:nvSpPr>
          <p:cNvPr id="3" name="Content Placeholder 2">
            <a:extLst>
              <a:ext uri="{FF2B5EF4-FFF2-40B4-BE49-F238E27FC236}">
                <a16:creationId xmlns:a16="http://schemas.microsoft.com/office/drawing/2014/main" id="{E0C08B52-DC20-49FF-AF8C-2E18F1622690}"/>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C000"/>
                </a:solidFill>
                <a:effectLst/>
                <a:latin typeface="inherit"/>
                <a:cs typeface="Arial" panose="020B0604020202020204" pitchFamily="34" charset="0"/>
              </a:rPr>
              <a:t>Much of the following four slides is excerpted from an article posted on March 14, 2013 in </a:t>
            </a:r>
            <a:r>
              <a:rPr kumimoji="0" lang="en-US" altLang="en-US" sz="2000" b="1" i="0" u="none" strike="noStrike" cap="none" normalizeH="0" baseline="0" dirty="0">
                <a:ln>
                  <a:noFill/>
                </a:ln>
                <a:solidFill>
                  <a:srgbClr val="FFC000"/>
                </a:solidFill>
                <a:effectLst/>
                <a:latin typeface="inherit"/>
                <a:cs typeface="Arial" panose="020B0604020202020204" pitchFamily="34" charset="0"/>
                <a:hlinkClick r:id="rId2">
                  <a:extLst>
                    <a:ext uri="{A12FA001-AC4F-418D-AE19-62706E023703}">
                      <ahyp:hlinkClr xmlns:ahyp="http://schemas.microsoft.com/office/drawing/2018/hyperlinkcolor" val="tx"/>
                    </a:ext>
                  </a:extLst>
                </a:hlinkClick>
              </a:rPr>
              <a:t>Security Cameras</a:t>
            </a:r>
            <a:endParaRPr kumimoji="0" lang="en-US" altLang="en-US" sz="2000" b="0" i="0" u="none" strike="noStrike" cap="none" normalizeH="0" baseline="0" dirty="0">
              <a:ln>
                <a:noFill/>
              </a:ln>
              <a:solidFill>
                <a:srgbClr val="FFC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The chip inside your camera is constantly picking up noise from interference and byproducts produced by other circuits and electronic components within it. These noise artifacts can translate into images and video as fine static, snow or fuzzy images.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Digital Noise Reduction (DNR) is a method by which the camera’s imager digitally removes noise from the image. 3D DNR is an advancement of this technology which enables noise to be filtered even more effectively from the image, even in low light conditions.</a:t>
            </a:r>
            <a:endParaRPr kumimoji="0" lang="en-US" altLang="en-US" sz="3600" b="1" i="0" u="none" strike="noStrike" cap="none" normalizeH="0" baseline="0" dirty="0">
              <a:ln>
                <a:noFill/>
              </a:ln>
              <a:effectLst/>
              <a:latin typeface="inherit"/>
              <a:cs typeface="Arial" panose="020B0604020202020204" pitchFamily="34" charset="0"/>
            </a:endParaRPr>
          </a:p>
          <a:p>
            <a:endParaRPr lang="en-US" dirty="0"/>
          </a:p>
        </p:txBody>
      </p:sp>
    </p:spTree>
    <p:extLst>
      <p:ext uri="{BB962C8B-B14F-4D97-AF65-F5344CB8AC3E}">
        <p14:creationId xmlns:p14="http://schemas.microsoft.com/office/powerpoint/2010/main" val="10029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47E8-C7CA-4E82-9D18-4B5242F86560}"/>
              </a:ext>
            </a:extLst>
          </p:cNvPr>
          <p:cNvSpPr>
            <a:spLocks noGrp="1"/>
          </p:cNvSpPr>
          <p:nvPr>
            <p:ph type="title"/>
          </p:nvPr>
        </p:nvSpPr>
        <p:spPr/>
        <p:txBody>
          <a:bodyPr/>
          <a:lstStyle/>
          <a:p>
            <a:r>
              <a:rPr kumimoji="0" lang="en-US" altLang="en-US" sz="3600" b="1" i="0" u="none" strike="noStrike" cap="none" normalizeH="0" baseline="0" dirty="0">
                <a:ln>
                  <a:noFill/>
                </a:ln>
                <a:effectLst/>
                <a:latin typeface="inherit"/>
                <a:cs typeface="Arial" panose="020B0604020202020204" pitchFamily="34" charset="0"/>
              </a:rPr>
              <a:t>‘Traditional’ DNR</a:t>
            </a:r>
            <a:br>
              <a:rPr kumimoji="0" lang="en-US" altLang="en-US" sz="3600" b="1" i="0" u="none" strike="noStrike" cap="none" normalizeH="0" baseline="0" dirty="0">
                <a:ln>
                  <a:noFill/>
                </a:ln>
                <a:effectLst/>
                <a:latin typeface="inherit"/>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434675F2-FF7A-4556-B888-872222895B40}"/>
              </a:ext>
            </a:extLst>
          </p:cNvPr>
          <p:cNvSpPr>
            <a:spLocks noGrp="1"/>
          </p:cNvSpPr>
          <p:nvPr>
            <p:ph idx="1"/>
          </p:nvPr>
        </p:nvSpPr>
        <p:spPr/>
        <p:txBody>
          <a:bodyPr>
            <a:normAutofit fontScale="9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Traditional DNR technology utilizes </a:t>
            </a:r>
            <a:r>
              <a:rPr kumimoji="0" lang="en-US" altLang="en-US" sz="1800" b="1" i="0" u="none" strike="noStrike" cap="none" normalizeH="0" baseline="0" dirty="0">
                <a:ln>
                  <a:noFill/>
                </a:ln>
                <a:effectLst/>
                <a:latin typeface="Arial" panose="020B0604020202020204" pitchFamily="34" charset="0"/>
                <a:cs typeface="Arial" panose="020B0604020202020204" pitchFamily="34" charset="0"/>
              </a:rPr>
              <a:t>temporal noise reduction</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This technique basically compares one frame to the next and removes any tiny specs in each frame that do not match. The idea is that by blending the frames, the overall noise content in an image is reduced.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Generally, traditional DNR only removes the noise and unwanted data found in the “front” of a scene. This means that only the objects in the foreground of the scene are processed to reduce the visual noise, and anything in the background remains unprocessed.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 good example of this is viewing a parking lot at night from a business. Objects that are closer to the camera, such as vehicles or people approaching the camera are “processed” to remove unwanted noise and snow. Any object in the background is unprocessed for digital noise and appears snowy.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cs typeface="Arial" panose="020B0604020202020204" pitchFamily="34" charset="0"/>
              </a:rPr>
              <a:t>This ‘Traditional’ approach can affect an occultation video if the stars are bright, as they will be considered foreground objects and the sudden light reduction of the occultation can be interpreted as unwanted noise.</a:t>
            </a:r>
            <a:endParaRPr kumimoji="0" lang="en-US" altLang="en-US" sz="3200" b="1" i="0" u="none" strike="noStrike" cap="none" normalizeH="0" baseline="0" dirty="0">
              <a:ln>
                <a:noFill/>
              </a:ln>
              <a:effectLst/>
              <a:latin typeface="inherit"/>
              <a:cs typeface="Arial" panose="020B0604020202020204" pitchFamily="34" charset="0"/>
            </a:endParaRPr>
          </a:p>
          <a:p>
            <a:endParaRPr lang="en-US" dirty="0"/>
          </a:p>
        </p:txBody>
      </p:sp>
    </p:spTree>
    <p:extLst>
      <p:ext uri="{BB962C8B-B14F-4D97-AF65-F5344CB8AC3E}">
        <p14:creationId xmlns:p14="http://schemas.microsoft.com/office/powerpoint/2010/main" val="904747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420F-E6A3-40ED-BE55-8576E0E4A044}"/>
              </a:ext>
            </a:extLst>
          </p:cNvPr>
          <p:cNvSpPr>
            <a:spLocks noGrp="1"/>
          </p:cNvSpPr>
          <p:nvPr>
            <p:ph type="title"/>
          </p:nvPr>
        </p:nvSpPr>
        <p:spPr>
          <a:xfrm>
            <a:off x="685801" y="524933"/>
            <a:ext cx="10131425" cy="541867"/>
          </a:xfrm>
        </p:spPr>
        <p:txBody>
          <a:bodyPr>
            <a:normAutofit fontScale="90000"/>
          </a:bodyPr>
          <a:lstStyle/>
          <a:p>
            <a:r>
              <a:rPr lang="en-US" dirty="0"/>
              <a:t>What’s Different About 3D DNR</a:t>
            </a:r>
          </a:p>
        </p:txBody>
      </p:sp>
      <p:sp>
        <p:nvSpPr>
          <p:cNvPr id="3" name="Content Placeholder 2">
            <a:extLst>
              <a:ext uri="{FF2B5EF4-FFF2-40B4-BE49-F238E27FC236}">
                <a16:creationId xmlns:a16="http://schemas.microsoft.com/office/drawing/2014/main" id="{A5AB089B-B7CB-4ABB-A1CE-EA4B6457848F}"/>
              </a:ext>
            </a:extLst>
          </p:cNvPr>
          <p:cNvSpPr>
            <a:spLocks noGrp="1"/>
          </p:cNvSpPr>
          <p:nvPr>
            <p:ph idx="1"/>
          </p:nvPr>
        </p:nvSpPr>
        <p:spPr/>
        <p:txBody>
          <a:bodyPr>
            <a:noAutofit/>
          </a:bodyPr>
          <a:lstStyle/>
          <a:p>
            <a:pPr marL="0" indent="0">
              <a:buNone/>
            </a:pPr>
            <a:r>
              <a:rPr lang="en-US" sz="2400" dirty="0"/>
              <a:t>3D DNR takes traditional DNR technology a step further. Not only does 3D DNR handle the traditional frame-to-frame noise reduction, but it also incorporates spatial noise reduction.</a:t>
            </a:r>
          </a:p>
          <a:p>
            <a:pPr marL="0" indent="0">
              <a:buNone/>
            </a:pPr>
            <a:r>
              <a:rPr lang="en-US" sz="2400" dirty="0"/>
              <a:t>Spatial noise reduction compares a pixel with its neighboring pixels to detect and remove unwanted noise found within the frame. It processes the entire image to remove digital artifacts and grainy appearance while better maintaining image clarity and sharpness.</a:t>
            </a:r>
          </a:p>
          <a:p>
            <a:pPr marL="0" indent="0">
              <a:buNone/>
            </a:pPr>
            <a:r>
              <a:rPr lang="en-US" sz="2400" dirty="0"/>
              <a:t>3DNR is </a:t>
            </a:r>
            <a:r>
              <a:rPr lang="en-US" sz="2400" dirty="0" err="1"/>
              <a:t>particulary</a:t>
            </a:r>
            <a:r>
              <a:rPr lang="en-US" sz="2400" dirty="0"/>
              <a:t> troublesome for occultation astronomy because it affects faint stars over many frames, trying to keep them from fluctuating too drastically.  For an occultation, this has the effect of applying a running average type of adjustment to faint stars, which causes D and R events to be ‘gradual’ rather than instantaneous.</a:t>
            </a:r>
          </a:p>
          <a:p>
            <a:pPr marL="0" indent="0">
              <a:buNone/>
            </a:pPr>
            <a:endParaRPr lang="en-US" sz="2400" dirty="0"/>
          </a:p>
        </p:txBody>
      </p:sp>
    </p:spTree>
    <p:extLst>
      <p:ext uri="{BB962C8B-B14F-4D97-AF65-F5344CB8AC3E}">
        <p14:creationId xmlns:p14="http://schemas.microsoft.com/office/powerpoint/2010/main" val="72946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A548-43CB-4E35-91C1-C86B339E1192}"/>
              </a:ext>
            </a:extLst>
          </p:cNvPr>
          <p:cNvSpPr>
            <a:spLocks noGrp="1"/>
          </p:cNvSpPr>
          <p:nvPr>
            <p:ph type="title"/>
          </p:nvPr>
        </p:nvSpPr>
        <p:spPr/>
        <p:txBody>
          <a:bodyPr/>
          <a:lstStyle/>
          <a:p>
            <a:r>
              <a:rPr lang="en-US" dirty="0"/>
              <a:t>From </a:t>
            </a:r>
            <a:r>
              <a:rPr lang="en-US" dirty="0" err="1"/>
              <a:t>Supercircuits</a:t>
            </a:r>
            <a:endParaRPr lang="en-US" dirty="0"/>
          </a:p>
        </p:txBody>
      </p:sp>
      <p:pic>
        <p:nvPicPr>
          <p:cNvPr id="1028" name="Picture 4" descr="Improving Noise Reduction Technology with 3D DNR">
            <a:extLst>
              <a:ext uri="{FF2B5EF4-FFF2-40B4-BE49-F238E27FC236}">
                <a16:creationId xmlns:a16="http://schemas.microsoft.com/office/drawing/2014/main" id="{C8D338CC-C2B4-4E50-A85D-106313A0A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88" y="2164466"/>
            <a:ext cx="11140633" cy="318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5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FFA90-B50B-4B06-B96B-1400C2C46E09}"/>
              </a:ext>
            </a:extLst>
          </p:cNvPr>
          <p:cNvSpPr>
            <a:spLocks noGrp="1"/>
          </p:cNvSpPr>
          <p:nvPr>
            <p:ph type="title"/>
          </p:nvPr>
        </p:nvSpPr>
        <p:spPr>
          <a:xfrm>
            <a:off x="868681" y="182881"/>
            <a:ext cx="10131425" cy="780288"/>
          </a:xfrm>
        </p:spPr>
        <p:txBody>
          <a:bodyPr/>
          <a:lstStyle/>
          <a:p>
            <a:r>
              <a:rPr lang="en-US" dirty="0"/>
              <a:t>Normal Occultation light curve w/o 3DNR</a:t>
            </a:r>
          </a:p>
        </p:txBody>
      </p:sp>
      <p:pic>
        <p:nvPicPr>
          <p:cNvPr id="15" name="Content Placeholder 14" descr="A screenshot of a social media post&#10;&#10;Description automatically generated">
            <a:extLst>
              <a:ext uri="{FF2B5EF4-FFF2-40B4-BE49-F238E27FC236}">
                <a16:creationId xmlns:a16="http://schemas.microsoft.com/office/drawing/2014/main" id="{F02A90E4-F840-4377-8BF9-E736379BC4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894" y="952456"/>
            <a:ext cx="8653852" cy="5192312"/>
          </a:xfrm>
        </p:spPr>
      </p:pic>
      <p:sp>
        <p:nvSpPr>
          <p:cNvPr id="16" name="TextBox 15">
            <a:extLst>
              <a:ext uri="{FF2B5EF4-FFF2-40B4-BE49-F238E27FC236}">
                <a16:creationId xmlns:a16="http://schemas.microsoft.com/office/drawing/2014/main" id="{CFFBE0B9-DC23-49FD-8611-3209B11FC128}"/>
              </a:ext>
            </a:extLst>
          </p:cNvPr>
          <p:cNvSpPr txBox="1"/>
          <p:nvPr/>
        </p:nvSpPr>
        <p:spPr>
          <a:xfrm>
            <a:off x="1191894" y="6144768"/>
            <a:ext cx="8653852" cy="369332"/>
          </a:xfrm>
          <a:prstGeom prst="rect">
            <a:avLst/>
          </a:prstGeom>
          <a:noFill/>
        </p:spPr>
        <p:txBody>
          <a:bodyPr wrap="square" rtlCol="0">
            <a:spAutoFit/>
          </a:bodyPr>
          <a:lstStyle/>
          <a:p>
            <a:r>
              <a:rPr lang="en-US" dirty="0"/>
              <a:t>D and R are instantaneous – light curve noise looks normal</a:t>
            </a:r>
          </a:p>
        </p:txBody>
      </p:sp>
      <p:sp>
        <p:nvSpPr>
          <p:cNvPr id="17" name="TextBox 16">
            <a:extLst>
              <a:ext uri="{FF2B5EF4-FFF2-40B4-BE49-F238E27FC236}">
                <a16:creationId xmlns:a16="http://schemas.microsoft.com/office/drawing/2014/main" id="{A434D53A-AC00-4976-B001-A04112D020ED}"/>
              </a:ext>
            </a:extLst>
          </p:cNvPr>
          <p:cNvSpPr txBox="1"/>
          <p:nvPr/>
        </p:nvSpPr>
        <p:spPr>
          <a:xfrm>
            <a:off x="10126133" y="1253067"/>
            <a:ext cx="1605248" cy="1200329"/>
          </a:xfrm>
          <a:prstGeom prst="rect">
            <a:avLst/>
          </a:prstGeom>
          <a:noFill/>
        </p:spPr>
        <p:txBody>
          <a:bodyPr wrap="none" rtlCol="0">
            <a:spAutoFit/>
          </a:bodyPr>
          <a:lstStyle/>
          <a:p>
            <a:r>
              <a:rPr lang="en-US" dirty="0"/>
              <a:t>Paul Maley</a:t>
            </a:r>
          </a:p>
          <a:p>
            <a:r>
              <a:rPr lang="en-US" dirty="0"/>
              <a:t>(670) </a:t>
            </a:r>
            <a:r>
              <a:rPr lang="en-US" dirty="0" err="1"/>
              <a:t>Ottegebe</a:t>
            </a:r>
            <a:endParaRPr lang="en-US" dirty="0"/>
          </a:p>
          <a:p>
            <a:r>
              <a:rPr lang="en-US" dirty="0"/>
              <a:t>Occultation</a:t>
            </a:r>
          </a:p>
          <a:p>
            <a:r>
              <a:rPr lang="en-US" dirty="0"/>
              <a:t>2020-06-27</a:t>
            </a:r>
          </a:p>
        </p:txBody>
      </p:sp>
    </p:spTree>
    <p:extLst>
      <p:ext uri="{BB962C8B-B14F-4D97-AF65-F5344CB8AC3E}">
        <p14:creationId xmlns:p14="http://schemas.microsoft.com/office/powerpoint/2010/main" val="186613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717B-15CD-4F11-B84E-3BCE9EB0F3A6}"/>
              </a:ext>
            </a:extLst>
          </p:cNvPr>
          <p:cNvSpPr>
            <a:spLocks noGrp="1"/>
          </p:cNvSpPr>
          <p:nvPr>
            <p:ph type="title"/>
          </p:nvPr>
        </p:nvSpPr>
        <p:spPr>
          <a:xfrm>
            <a:off x="685801" y="316089"/>
            <a:ext cx="10131425" cy="541867"/>
          </a:xfrm>
        </p:spPr>
        <p:txBody>
          <a:bodyPr>
            <a:normAutofit fontScale="90000"/>
          </a:bodyPr>
          <a:lstStyle/>
          <a:p>
            <a:r>
              <a:rPr lang="en-US" dirty="0"/>
              <a:t>Occultation light curve w/3DNR</a:t>
            </a:r>
          </a:p>
        </p:txBody>
      </p:sp>
      <p:pic>
        <p:nvPicPr>
          <p:cNvPr id="5" name="Content Placeholder 4" descr="A close up of a map&#10;&#10;Description automatically generated">
            <a:extLst>
              <a:ext uri="{FF2B5EF4-FFF2-40B4-BE49-F238E27FC236}">
                <a16:creationId xmlns:a16="http://schemas.microsoft.com/office/drawing/2014/main" id="{21C0CAF9-5CBF-4F6B-89BC-D59FA67499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397" y="857956"/>
            <a:ext cx="8836231" cy="5301740"/>
          </a:xfrm>
        </p:spPr>
      </p:pic>
      <p:sp>
        <p:nvSpPr>
          <p:cNvPr id="6" name="TextBox 5">
            <a:extLst>
              <a:ext uri="{FF2B5EF4-FFF2-40B4-BE49-F238E27FC236}">
                <a16:creationId xmlns:a16="http://schemas.microsoft.com/office/drawing/2014/main" id="{1BF67EE6-991B-416E-A4B8-D378CE7D4890}"/>
              </a:ext>
            </a:extLst>
          </p:cNvPr>
          <p:cNvSpPr txBox="1"/>
          <p:nvPr/>
        </p:nvSpPr>
        <p:spPr>
          <a:xfrm>
            <a:off x="981956" y="6337875"/>
            <a:ext cx="9629600" cy="369332"/>
          </a:xfrm>
          <a:prstGeom prst="rect">
            <a:avLst/>
          </a:prstGeom>
          <a:noFill/>
        </p:spPr>
        <p:txBody>
          <a:bodyPr wrap="square" rtlCol="0">
            <a:spAutoFit/>
          </a:bodyPr>
          <a:lstStyle/>
          <a:p>
            <a:r>
              <a:rPr lang="en-US" dirty="0"/>
              <a:t>Note how variations in light intensity fluctuate in very similar up/down patterns with gradual D and R</a:t>
            </a:r>
          </a:p>
        </p:txBody>
      </p:sp>
      <p:sp>
        <p:nvSpPr>
          <p:cNvPr id="7" name="TextBox 6">
            <a:extLst>
              <a:ext uri="{FF2B5EF4-FFF2-40B4-BE49-F238E27FC236}">
                <a16:creationId xmlns:a16="http://schemas.microsoft.com/office/drawing/2014/main" id="{84973180-6989-4650-9260-EC7425C63545}"/>
              </a:ext>
            </a:extLst>
          </p:cNvPr>
          <p:cNvSpPr txBox="1"/>
          <p:nvPr/>
        </p:nvSpPr>
        <p:spPr>
          <a:xfrm>
            <a:off x="10397067" y="1320800"/>
            <a:ext cx="1672317" cy="1200329"/>
          </a:xfrm>
          <a:prstGeom prst="rect">
            <a:avLst/>
          </a:prstGeom>
          <a:noFill/>
        </p:spPr>
        <p:txBody>
          <a:bodyPr wrap="none" rtlCol="0">
            <a:spAutoFit/>
          </a:bodyPr>
          <a:lstStyle/>
          <a:p>
            <a:r>
              <a:rPr lang="en-US" dirty="0"/>
              <a:t>Paul Maley</a:t>
            </a:r>
          </a:p>
          <a:p>
            <a:r>
              <a:rPr lang="en-US" dirty="0"/>
              <a:t>(174567) Varda </a:t>
            </a:r>
          </a:p>
          <a:p>
            <a:r>
              <a:rPr lang="en-US" dirty="0"/>
              <a:t>Occultation</a:t>
            </a:r>
          </a:p>
          <a:p>
            <a:r>
              <a:rPr lang="en-US" dirty="0"/>
              <a:t>2018-09-10</a:t>
            </a:r>
          </a:p>
        </p:txBody>
      </p:sp>
    </p:spTree>
    <p:extLst>
      <p:ext uri="{BB962C8B-B14F-4D97-AF65-F5344CB8AC3E}">
        <p14:creationId xmlns:p14="http://schemas.microsoft.com/office/powerpoint/2010/main" val="333524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1206-FA3F-4160-B07D-D7AA4797E13C}"/>
              </a:ext>
            </a:extLst>
          </p:cNvPr>
          <p:cNvSpPr>
            <a:spLocks noGrp="1"/>
          </p:cNvSpPr>
          <p:nvPr>
            <p:ph type="title"/>
          </p:nvPr>
        </p:nvSpPr>
        <p:spPr/>
        <p:txBody>
          <a:bodyPr/>
          <a:lstStyle/>
          <a:p>
            <a:r>
              <a:rPr lang="en-US" dirty="0"/>
              <a:t>(174567) Varda occultation</a:t>
            </a:r>
          </a:p>
        </p:txBody>
      </p:sp>
      <p:sp>
        <p:nvSpPr>
          <p:cNvPr id="3" name="Content Placeholder 2">
            <a:extLst>
              <a:ext uri="{FF2B5EF4-FFF2-40B4-BE49-F238E27FC236}">
                <a16:creationId xmlns:a16="http://schemas.microsoft.com/office/drawing/2014/main" id="{69ED7897-EA70-443F-9830-B50E9BE89465}"/>
              </a:ext>
            </a:extLst>
          </p:cNvPr>
          <p:cNvSpPr>
            <a:spLocks noGrp="1"/>
          </p:cNvSpPr>
          <p:nvPr>
            <p:ph idx="1"/>
          </p:nvPr>
        </p:nvSpPr>
        <p:spPr>
          <a:xfrm>
            <a:off x="685801" y="1704623"/>
            <a:ext cx="10131425" cy="4086578"/>
          </a:xfrm>
        </p:spPr>
        <p:txBody>
          <a:bodyPr>
            <a:normAutofit/>
          </a:bodyPr>
          <a:lstStyle/>
          <a:p>
            <a:pPr marL="0" indent="0">
              <a:buNone/>
            </a:pPr>
            <a:r>
              <a:rPr lang="en-US" sz="2000" dirty="0"/>
              <a:t>Varda is a TNO and the observation was made as part of the Lucky Star Project.</a:t>
            </a:r>
          </a:p>
          <a:p>
            <a:pPr marL="0" indent="0">
              <a:buNone/>
            </a:pPr>
            <a:r>
              <a:rPr lang="en-US" sz="2000" dirty="0"/>
              <a:t>The Varda observation was problematic, as it caused the D and R to appear as gradual events and researchers in the Lucky Star project thought it might be evidence of an atmosphere around Varda.</a:t>
            </a:r>
          </a:p>
          <a:p>
            <a:pPr marL="0" indent="0">
              <a:buNone/>
            </a:pPr>
            <a:r>
              <a:rPr lang="en-US" sz="2000" dirty="0"/>
              <a:t>Initially, we thought the gradual D and R were due to changes made in Paul’s capture hardware, as he recently had changed to a new FireWire capture card.</a:t>
            </a:r>
          </a:p>
          <a:p>
            <a:pPr marL="0" indent="0">
              <a:buNone/>
            </a:pPr>
            <a:r>
              <a:rPr lang="en-US" sz="2000" dirty="0"/>
              <a:t>Dr. Bruno Sicardy, Dr. </a:t>
            </a:r>
            <a:r>
              <a:rPr lang="en-US" sz="2000" dirty="0" err="1"/>
              <a:t>Philipe</a:t>
            </a:r>
            <a:r>
              <a:rPr lang="en-US" sz="2000" dirty="0"/>
              <a:t> Braga Ribas, and Dr. Damya Souami spent a great deal of effort researching what might have caused the gradual D and R, if not an atmosphere.</a:t>
            </a:r>
          </a:p>
          <a:p>
            <a:pPr marL="0" indent="0">
              <a:buNone/>
            </a:pPr>
            <a:endParaRPr lang="en-US" sz="2000" dirty="0"/>
          </a:p>
        </p:txBody>
      </p:sp>
    </p:spTree>
    <p:extLst>
      <p:ext uri="{BB962C8B-B14F-4D97-AF65-F5344CB8AC3E}">
        <p14:creationId xmlns:p14="http://schemas.microsoft.com/office/powerpoint/2010/main" val="36800959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1613</TotalTime>
  <Words>1166</Words>
  <Application>Microsoft Office PowerPoint</Application>
  <PresentationFormat>Widescreen</PresentationFormat>
  <Paragraphs>62</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inherit</vt:lpstr>
      <vt:lpstr>Celestial</vt:lpstr>
      <vt:lpstr>Never Use 3DNR Camera Setting</vt:lpstr>
      <vt:lpstr>Never use 3DNR noise reduction settings in video cameras</vt:lpstr>
      <vt:lpstr>How 3D-DNR Improves Video Noise Reduction </vt:lpstr>
      <vt:lpstr>‘Traditional’ DNR </vt:lpstr>
      <vt:lpstr>What’s Different About 3D DNR</vt:lpstr>
      <vt:lpstr>From Supercircuits</vt:lpstr>
      <vt:lpstr>Normal Occultation light curve w/o 3DNR</vt:lpstr>
      <vt:lpstr>Occultation light curve w/3DNR</vt:lpstr>
      <vt:lpstr>(174567) Varda occultation</vt:lpstr>
      <vt:lpstr>Eric frappa provides clarity of the problem</vt:lpstr>
      <vt:lpstr>Tony George serendipitously confirms the diagnosis</vt:lpstr>
      <vt:lpstr>Tony George serendipitously confirms the diagnosis</vt:lpstr>
      <vt:lpstr>Moral to the story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Never Use 3DNR Camera Setting</dc:title>
  <dc:creator>Tony George</dc:creator>
  <cp:lastModifiedBy>Tony George</cp:lastModifiedBy>
  <cp:revision>13</cp:revision>
  <dcterms:created xsi:type="dcterms:W3CDTF">2020-07-16T16:28:10Z</dcterms:created>
  <dcterms:modified xsi:type="dcterms:W3CDTF">2020-07-23T15:21:26Z</dcterms:modified>
</cp:coreProperties>
</file>